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sldIdLst>
    <p:sldId id="256" r:id="rId2"/>
    <p:sldId id="257" r:id="rId3"/>
    <p:sldId id="258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EC4F6-73B0-ED4C-8EFD-6639271CF4F2}" v="3" dt="2023-06-10T10:16:37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0"/>
    <p:restoredTop sz="94684"/>
  </p:normalViewPr>
  <p:slideViewPr>
    <p:cSldViewPr snapToGrid="0">
      <p:cViewPr varScale="1">
        <p:scale>
          <a:sx n="47" d="100"/>
          <a:sy n="47" d="100"/>
        </p:scale>
        <p:origin x="232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1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6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2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0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0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9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6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4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9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DE0193D-1CD4-1C4A-974A-DDF2DA5F7AB1}" type="datetimeFigureOut">
              <a:rPr lang="en-US" smtClean="0"/>
              <a:t>6/10/23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3F57D36-4B37-524F-84FD-3DD062A0E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96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folkest.on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498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1F0E-A5D1-ED0E-ADCB-06FE01EBE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5724" y="210813"/>
            <a:ext cx="4436077" cy="890331"/>
          </a:xfrm>
        </p:spPr>
        <p:txBody>
          <a:bodyPr>
            <a:normAutofit fontScale="90000"/>
          </a:bodyPr>
          <a:lstStyle/>
          <a:p>
            <a:r>
              <a:rPr lang="en-US" dirty="0"/>
              <a:t>Saving Grace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639D4-4D27-C84D-9EEF-EE9A7C777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821" y="1144116"/>
            <a:ext cx="7134989" cy="8340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FOLKESTONE COMMUNITY’S </a:t>
            </a:r>
            <a:br>
              <a:rPr lang="en-US" dirty="0"/>
            </a:br>
            <a:r>
              <a:rPr lang="en-US" sz="3200" b="1" dirty="0">
                <a:solidFill>
                  <a:srgbClr val="FF0000"/>
                </a:solidFill>
              </a:rPr>
              <a:t>SAVE OUR LIBRARY CAMPAIGN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24F9896-1AA0-C0BB-8226-05506C13B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77" y="358762"/>
            <a:ext cx="2775744" cy="2775744"/>
          </a:xfrm>
          <a:prstGeom prst="rect">
            <a:avLst/>
          </a:prstGeom>
        </p:spPr>
      </p:pic>
      <p:pic>
        <p:nvPicPr>
          <p:cNvPr id="7" name="Picture 6" descr="A group of people standing on the sidewalk&#10;&#10;Description automatically generated with medium confidence">
            <a:extLst>
              <a:ext uri="{FF2B5EF4-FFF2-40B4-BE49-F238E27FC236}">
                <a16:creationId xmlns:a16="http://schemas.microsoft.com/office/drawing/2014/main" id="{E5071ED3-3481-4863-170D-30122EF90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842" y="3674036"/>
            <a:ext cx="3352042" cy="2013737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9" name="Picture 8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id="{D9E773FC-663C-BD50-9549-A218D04DC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910" y="4976330"/>
            <a:ext cx="3170279" cy="1744362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11" name="Picture 10" descr="A poster on a bulletin board&#10;&#10;Description automatically generated with low confidence">
            <a:extLst>
              <a:ext uri="{FF2B5EF4-FFF2-40B4-BE49-F238E27FC236}">
                <a16:creationId xmlns:a16="http://schemas.microsoft.com/office/drawing/2014/main" id="{ED9884C8-D8E4-E794-558C-77BE55CCA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30" y="3200758"/>
            <a:ext cx="2522837" cy="3331438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13" name="Picture 12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2265F638-4A2C-044E-00A8-6D8D3C359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94050">
            <a:off x="2961860" y="1989970"/>
            <a:ext cx="2451923" cy="5653026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15" name="Picture 1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A38DE90-464F-5142-3893-8214F47B6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1874" y="3429000"/>
            <a:ext cx="3153968" cy="1772380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17" name="Picture 16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2061A61C-AB7A-8D8D-B5A0-7149C88CA1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1874" y="1649017"/>
            <a:ext cx="3153968" cy="2045641"/>
          </a:xfrm>
          <a:prstGeom prst="rect">
            <a:avLst/>
          </a:prstGeom>
          <a:effectLst>
            <a:softEdge rad="248579"/>
          </a:effectLst>
        </p:spPr>
      </p:pic>
      <p:pic>
        <p:nvPicPr>
          <p:cNvPr id="19" name="Picture 18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64E8A2E-3CD4-2B46-3A97-F40E3542D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3088" y="147837"/>
            <a:ext cx="2759835" cy="3391380"/>
          </a:xfrm>
          <a:prstGeom prst="rect">
            <a:avLst/>
          </a:prstGeom>
          <a:effectLst>
            <a:softEdge rad="248579"/>
          </a:effectLst>
        </p:spPr>
      </p:pic>
    </p:spTree>
    <p:extLst>
      <p:ext uri="{BB962C8B-B14F-4D97-AF65-F5344CB8AC3E}">
        <p14:creationId xmlns:p14="http://schemas.microsoft.com/office/powerpoint/2010/main" val="319064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CA22-CAB6-C378-188B-41FC5C97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68" y="607340"/>
            <a:ext cx="9226114" cy="970450"/>
          </a:xfrm>
        </p:spPr>
        <p:txBody>
          <a:bodyPr/>
          <a:lstStyle/>
          <a:p>
            <a:r>
              <a:rPr lang="en-US" dirty="0"/>
              <a:t>Save our Library: the story so far….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AD5F2-B1AC-F400-6FE6-86B8A576F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8" y="2222287"/>
            <a:ext cx="11552664" cy="4468445"/>
          </a:xfrm>
        </p:spPr>
        <p:txBody>
          <a:bodyPr>
            <a:norm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a standing start in late March, the Folkestone community have come together to support a wide-ranging </a:t>
            </a:r>
            <a:b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Save Our Library</a:t>
            </a: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campaign of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protest, petitions, political pressure and publicity</a:t>
            </a: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result: with the groundswell of popular opinion firmly on our side, </a:t>
            </a:r>
            <a:b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have secured several hard-won concessions from senior politicians – with </a:t>
            </a:r>
            <a:r>
              <a:rPr lang="en-GB" sz="1800" i="1" u="sng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compromise on our position</a:t>
            </a: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local authority, Kent County Council must meet its statutory and moral obligations </a:t>
            </a:r>
            <a:b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provide a properly maintained public library service, making good use of Grace Hill as a key public asset.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expect nothing less than:</a:t>
            </a:r>
          </a:p>
          <a:p>
            <a:pPr lvl="1" indent="-342900">
              <a:buFont typeface="Symbol" pitchFamily="2" charset="2"/>
              <a:buChar char=""/>
            </a:pPr>
            <a:r>
              <a:rPr lang="en-GB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disclosure and transparency</a:t>
            </a:r>
            <a:r>
              <a:rPr lang="en-GB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over the history of library management at Grace Hill</a:t>
            </a:r>
          </a:p>
          <a:p>
            <a:pPr lvl="1" indent="-342900">
              <a:buFont typeface="Symbol" pitchFamily="2" charset="2"/>
              <a:buChar char=""/>
            </a:pPr>
            <a:r>
              <a:rPr lang="en-GB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Accountability and communication</a:t>
            </a:r>
            <a:r>
              <a:rPr lang="en-GB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local people being engaged in decision making</a:t>
            </a:r>
          </a:p>
          <a:p>
            <a:pPr lvl="1" indent="-342900">
              <a:buFont typeface="Symbol" pitchFamily="2" charset="2"/>
              <a:buChar char=""/>
            </a:pPr>
            <a:r>
              <a:rPr lang="en-GB" sz="1800" b="1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Consultation</a:t>
            </a:r>
            <a:r>
              <a:rPr lang="en-GB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how best to address the issues and to invite contributions towards solutions</a:t>
            </a:r>
          </a:p>
          <a:p>
            <a:endParaRPr lang="en-US" dirty="0"/>
          </a:p>
        </p:txBody>
      </p:sp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20B7FF8-AD7C-FB5C-D02D-380D0B27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337" y="167268"/>
            <a:ext cx="1850595" cy="1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9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7572-1500-CE11-1C20-8603E683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114" y="447188"/>
            <a:ext cx="8987883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SOL Campaign checkpoints: </a:t>
            </a:r>
            <a:br>
              <a:rPr lang="en-US" dirty="0"/>
            </a:br>
            <a:r>
              <a:rPr lang="en-US" dirty="0"/>
              <a:t>action speaks louder than words…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AAE3-52DB-3FAC-651B-DCDC072A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1993" y="2242209"/>
            <a:ext cx="5586760" cy="4522977"/>
          </a:xfrm>
        </p:spPr>
        <p:txBody>
          <a:bodyPr>
            <a:noAutofit/>
          </a:bodyPr>
          <a:lstStyle/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campaign WhatsApp group of over 80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Facebook page reaching over 1200 followers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in-house design work: posters, stickers, publicity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campaign newsletter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website presence via </a:t>
            </a:r>
            <a:r>
              <a:rPr lang="en-GB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www.folkest.one</a:t>
            </a: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Media including KMTV; BBC South East; Meridian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History blogs, social media presence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Seagull caricature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Weekly Town Centre petition stall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 protest marches &amp; Library rallies;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County Hall Lobby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35+ community groups engaged </a:t>
            </a:r>
            <a:b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50+ shops and businesses displaying SOL posters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Schools’ and children’s letters of support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5A142-D5B1-5876-2372-2615FA8F878B}"/>
              </a:ext>
            </a:extLst>
          </p:cNvPr>
          <p:cNvSpPr txBox="1"/>
          <p:nvPr/>
        </p:nvSpPr>
        <p:spPr>
          <a:xfrm>
            <a:off x="5647038" y="1885000"/>
            <a:ext cx="64049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Animation, arts, civic group, theatre, music &amp; spoken word events Music in May festival support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Press coverage; Private Eye feature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GB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Links with other national and international campaigns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Heritage bodies advice and support</a:t>
            </a:r>
          </a:p>
          <a:p>
            <a:endParaRPr lang="en-GB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Union support</a:t>
            </a:r>
          </a:p>
          <a:p>
            <a:r>
              <a:rPr lang="en-GB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academics support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Writers’ group support</a:t>
            </a:r>
          </a:p>
          <a:p>
            <a:b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Parliamentary Question </a:t>
            </a:r>
            <a:br>
              <a:rPr lang="en-GB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Meetings with key Councillors and with Damien Collins MP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Petition reaching over 3000 signatures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 submitted for response from KCC by 20</a:t>
            </a:r>
            <a:r>
              <a:rPr lang="en-GB" sz="1800" kern="1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June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Pre-action legal letter submitted to KCC, for response during July</a:t>
            </a:r>
          </a:p>
          <a:p>
            <a:endParaRPr lang="en-US" dirty="0"/>
          </a:p>
        </p:txBody>
      </p:sp>
      <p:pic>
        <p:nvPicPr>
          <p:cNvPr id="6" name="Picture 5" descr="A sign with a qr code&#10;&#10;Description automatically generated with medium confidence">
            <a:extLst>
              <a:ext uri="{FF2B5EF4-FFF2-40B4-BE49-F238E27FC236}">
                <a16:creationId xmlns:a16="http://schemas.microsoft.com/office/drawing/2014/main" id="{F81A279E-618C-32DE-E737-4280B175C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17" y="92814"/>
            <a:ext cx="1679198" cy="16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1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7572-1500-CE11-1C20-8603E683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114" y="447188"/>
            <a:ext cx="8987883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SOL Campaign </a:t>
            </a:r>
            <a:br>
              <a:rPr lang="en-US" dirty="0"/>
            </a:br>
            <a:r>
              <a:rPr lang="en-GB" sz="4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position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1AAE3-52DB-3FAC-651B-DCDC072A8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44" y="2114766"/>
            <a:ext cx="11518556" cy="4171439"/>
          </a:xfrm>
        </p:spPr>
        <p:txBody>
          <a:bodyPr>
            <a:normAutofit/>
          </a:bodyPr>
          <a:lstStyle/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 has successfully formed into a broad alliance with a four pronged approach – as above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KCC retain the overarching responsibility for decision making and finding a solution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Damian Collins MP and KCC Folkestone West Cllr Dylan Jeffrey both support the reopening of Grace Hill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KCC Folkestone East Councillor Jackie Meade has been consistent in pressing for action at County Hall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FHDC leadership and Central Town </a:t>
            </a:r>
            <a:r>
              <a:rPr lang="en-GB" sz="2000" kern="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Coucillors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now adding to the calls for action 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KCC have issued a series of public statements, very much linked to and in response to SOL actions</a:t>
            </a:r>
          </a:p>
          <a:p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KCC Deputy Leader Cllr Peter Oakwood has written to acknowledge failings in maintenance programme</a:t>
            </a:r>
          </a:p>
          <a:p>
            <a:r>
              <a:rPr lang="en-GB" sz="2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is a written KCC commitment to continue exploring repairs AND find temporary alternative provision </a:t>
            </a:r>
          </a:p>
        </p:txBody>
      </p:sp>
      <p:pic>
        <p:nvPicPr>
          <p:cNvPr id="6" name="Picture 5" descr="A sign with a qr code&#10;&#10;Description automatically generated with medium confidence">
            <a:extLst>
              <a:ext uri="{FF2B5EF4-FFF2-40B4-BE49-F238E27FC236}">
                <a16:creationId xmlns:a16="http://schemas.microsoft.com/office/drawing/2014/main" id="{F81A279E-618C-32DE-E737-4280B175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17" y="92814"/>
            <a:ext cx="1679198" cy="16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77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885F-F33B-478E-DC4A-0949017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stages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FC87A-F541-6723-F64A-9788F580F4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8712" y="2278521"/>
            <a:ext cx="10554574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GB" sz="20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refresh of the planning team to add new capacity and new dimensions to the campaign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Continuing pressure to secure meaningful negotiations on the future of Grace Hill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Events, activities on a regular basis to support awareness and interest in the campaign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2000" kern="1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June	Delivery of the SOL </a:t>
            </a:r>
            <a:r>
              <a:rPr lang="en-GB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KCC Public Petition</a:t>
            </a:r>
            <a:endParaRPr lang="en-GB" sz="20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+mj-lt"/>
              <a:buAutoNum type="romanL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GB" sz="2000" kern="1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June	</a:t>
            </a:r>
            <a:r>
              <a:rPr lang="en-GB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Story of the Library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event at Kathmandu restaurant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sz="2000" kern="1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June	Schools </a:t>
            </a:r>
            <a:r>
              <a:rPr lang="en-GB" sz="20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 Our Library</a:t>
            </a: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competition</a:t>
            </a:r>
          </a:p>
          <a:p>
            <a:pPr marL="1143000" lvl="2" indent="-228600">
              <a:buFont typeface="+mj-lt"/>
              <a:buAutoNum type="romanLcPeriod"/>
            </a:pPr>
            <a:r>
              <a:rPr lang="en-GB" sz="20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three month plan with a target date of </a:t>
            </a:r>
            <a:r>
              <a:rPr lang="en-GB" sz="2000" kern="1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solutions emerging by September 1</a:t>
            </a:r>
            <a:r>
              <a:rPr lang="en-GB" sz="2000" kern="100" baseline="30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2000" kern="1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GB" sz="2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20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Publicity and public visibility as a key tool: media updates; town centre events; online info</a:t>
            </a:r>
          </a:p>
        </p:txBody>
      </p:sp>
      <p:pic>
        <p:nvPicPr>
          <p:cNvPr id="6" name="Picture 5" descr="A sign with text on it&#10;&#10;Description automatically generated with low confidence">
            <a:extLst>
              <a:ext uri="{FF2B5EF4-FFF2-40B4-BE49-F238E27FC236}">
                <a16:creationId xmlns:a16="http://schemas.microsoft.com/office/drawing/2014/main" id="{2B1ACAC3-CAA3-FDA1-D9E0-2807FF33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77" y="235698"/>
            <a:ext cx="2030987" cy="20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00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</TotalTime>
  <Words>587</Words>
  <Application>Microsoft Macintosh PowerPoint</Application>
  <PresentationFormat>Widescreen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Century Gothic</vt:lpstr>
      <vt:lpstr>Symbol</vt:lpstr>
      <vt:lpstr>Wingdings 2</vt:lpstr>
      <vt:lpstr>Quotable</vt:lpstr>
      <vt:lpstr>Saving Grace</vt:lpstr>
      <vt:lpstr>Save our Library: the story so far….</vt:lpstr>
      <vt:lpstr>SOL Campaign checkpoints:  action speaks louder than words…</vt:lpstr>
      <vt:lpstr>SOL Campaign  Current position</vt:lpstr>
      <vt:lpstr>Next stages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Saving Grace</dc:title>
  <dc:creator>Jon O'Connor</dc:creator>
  <cp:lastModifiedBy>Jon O'Connor</cp:lastModifiedBy>
  <cp:revision>1</cp:revision>
  <dcterms:created xsi:type="dcterms:W3CDTF">2023-06-10T08:21:15Z</dcterms:created>
  <dcterms:modified xsi:type="dcterms:W3CDTF">2023-06-10T10:18:22Z</dcterms:modified>
</cp:coreProperties>
</file>